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8" r:id="rId1"/>
  </p:sldMasterIdLst>
  <p:notesMasterIdLst>
    <p:notesMasterId r:id="rId3"/>
  </p:notesMasterIdLst>
  <p:handoutMasterIdLst>
    <p:handoutMasterId r:id="rId4"/>
  </p:handoutMasterIdLst>
  <p:sldIdLst>
    <p:sldId id="272" r:id="rId2"/>
  </p:sldIdLst>
  <p:sldSz cx="9144000" cy="6858000" type="screen4x3"/>
  <p:notesSz cx="7099300" cy="10234613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BD"/>
    <a:srgbClr val="004F8C"/>
    <a:srgbClr val="99FF99"/>
    <a:srgbClr val="808000"/>
    <a:srgbClr val="D60093"/>
    <a:srgbClr val="001B14"/>
    <a:srgbClr val="DF642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3472" autoAdjust="0"/>
    <p:restoredTop sz="94660" autoAdjust="0"/>
  </p:normalViewPr>
  <p:slideViewPr>
    <p:cSldViewPr snapToGrid="0" snapToObjects="1">
      <p:cViewPr varScale="1">
        <p:scale>
          <a:sx n="69" d="100"/>
          <a:sy n="69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418" cy="512140"/>
          </a:xfrm>
          <a:prstGeom prst="rect">
            <a:avLst/>
          </a:prstGeom>
        </p:spPr>
        <p:txBody>
          <a:bodyPr vert="horz" wrap="square" lIns="94741" tIns="47370" rIns="94741" bIns="4737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24" y="0"/>
            <a:ext cx="3076418" cy="512140"/>
          </a:xfrm>
          <a:prstGeom prst="rect">
            <a:avLst/>
          </a:prstGeom>
        </p:spPr>
        <p:txBody>
          <a:bodyPr vert="horz" wrap="square" lIns="94741" tIns="47370" rIns="94741" bIns="4737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14FB89-229B-4622-834D-BCC61AFCE73C}" type="datetime1">
              <a:rPr lang="fr-FR"/>
              <a:pPr/>
              <a:t>13/02/2018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38"/>
            <a:ext cx="3076418" cy="512139"/>
          </a:xfrm>
          <a:prstGeom prst="rect">
            <a:avLst/>
          </a:prstGeom>
        </p:spPr>
        <p:txBody>
          <a:bodyPr vert="horz" wrap="square" lIns="94741" tIns="47370" rIns="94741" bIns="4737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fr-FR"/>
              <a:t>Titre de présentation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24" y="9720838"/>
            <a:ext cx="3076418" cy="512139"/>
          </a:xfrm>
          <a:prstGeom prst="rect">
            <a:avLst/>
          </a:prstGeom>
        </p:spPr>
        <p:txBody>
          <a:bodyPr vert="horz" wrap="square" lIns="94741" tIns="47370" rIns="94741" bIns="4737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9B4130-9A2B-410B-B1D6-F45587EF6218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418" cy="512140"/>
          </a:xfrm>
          <a:prstGeom prst="rect">
            <a:avLst/>
          </a:prstGeom>
        </p:spPr>
        <p:txBody>
          <a:bodyPr vert="horz" wrap="square" lIns="94741" tIns="47370" rIns="94741" bIns="4737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24" y="0"/>
            <a:ext cx="3076418" cy="512140"/>
          </a:xfrm>
          <a:prstGeom prst="rect">
            <a:avLst/>
          </a:prstGeom>
        </p:spPr>
        <p:txBody>
          <a:bodyPr vert="horz" wrap="square" lIns="94741" tIns="47370" rIns="94741" bIns="4737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DB6880F-E098-45E0-9536-3F322258550B}" type="datetime1">
              <a:rPr lang="fr-FR"/>
              <a:pPr/>
              <a:t>13/02/2018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41" tIns="47370" rIns="94741" bIns="4737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433" y="4861237"/>
            <a:ext cx="5680435" cy="4605984"/>
          </a:xfrm>
          <a:prstGeom prst="rect">
            <a:avLst/>
          </a:prstGeom>
        </p:spPr>
        <p:txBody>
          <a:bodyPr vert="horz" wrap="square" lIns="94741" tIns="47370" rIns="94741" bIns="473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0838"/>
            <a:ext cx="3076418" cy="512139"/>
          </a:xfrm>
          <a:prstGeom prst="rect">
            <a:avLst/>
          </a:prstGeom>
        </p:spPr>
        <p:txBody>
          <a:bodyPr vert="horz" wrap="square" lIns="94741" tIns="47370" rIns="94741" bIns="4737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fr-FR"/>
              <a:t>Titre de présentation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24" y="9720838"/>
            <a:ext cx="3076418" cy="512139"/>
          </a:xfrm>
          <a:prstGeom prst="rect">
            <a:avLst/>
          </a:prstGeom>
        </p:spPr>
        <p:txBody>
          <a:bodyPr vert="horz" wrap="square" lIns="94741" tIns="47370" rIns="94741" bIns="4737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AF8C50-37F2-4A63-893B-A43A272E8752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Arial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Arial" charset="0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Arial" charset="0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Arial" charset="0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Espace réservé du titre 1"/>
          <p:cNvSpPr>
            <a:spLocks noGrp="1"/>
          </p:cNvSpPr>
          <p:nvPr>
            <p:ph type="ctrTitle"/>
          </p:nvPr>
        </p:nvSpPr>
        <p:spPr>
          <a:xfrm>
            <a:off x="1014413" y="2835275"/>
            <a:ext cx="6672262" cy="1470025"/>
          </a:xfrm>
        </p:spPr>
        <p:txBody>
          <a:bodyPr/>
          <a:lstStyle>
            <a:lvl1pPr>
              <a:defRPr sz="36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r>
              <a:rPr lang="fr-FR" smtClean="0"/>
              <a:t>Cliquez pour modifier le style du titre</a:t>
            </a:r>
          </a:p>
        </p:txBody>
      </p:sp>
      <p:sp>
        <p:nvSpPr>
          <p:cNvPr id="12293" name="Espace réservé du texte 2"/>
          <p:cNvSpPr>
            <a:spLocks noGrp="1"/>
          </p:cNvSpPr>
          <p:nvPr>
            <p:ph type="subTitle" idx="1"/>
          </p:nvPr>
        </p:nvSpPr>
        <p:spPr>
          <a:xfrm>
            <a:off x="1014413" y="4552950"/>
            <a:ext cx="6634162" cy="942975"/>
          </a:xfrm>
        </p:spPr>
        <p:txBody>
          <a:bodyPr/>
          <a:lstStyle>
            <a:lvl1pPr marL="0" indent="0">
              <a:buFont typeface="Arial" charset="0"/>
              <a:buNone/>
              <a:defRPr sz="1600" smtClean="0">
                <a:solidFill>
                  <a:srgbClr val="008FBD"/>
                </a:solidFill>
                <a:latin typeface="Arial" charset="0"/>
              </a:defRPr>
            </a:lvl1pPr>
          </a:lstStyle>
          <a:p>
            <a:r>
              <a:rPr lang="fr-FR" smtClean="0"/>
              <a:t>Cliquez pour modifier le style des sous-titres du masque</a:t>
            </a:r>
          </a:p>
        </p:txBody>
      </p:sp>
      <p:pic>
        <p:nvPicPr>
          <p:cNvPr id="12295" name="Image 1" descr="Description : MFBLEU-RV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63" y="317500"/>
            <a:ext cx="1116012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6"/>
          <p:cNvCxnSpPr/>
          <p:nvPr/>
        </p:nvCxnSpPr>
        <p:spPr>
          <a:xfrm flipH="1">
            <a:off x="1014413" y="4181475"/>
            <a:ext cx="6129337" cy="0"/>
          </a:xfrm>
          <a:prstGeom prst="line">
            <a:avLst/>
          </a:prstGeom>
          <a:ln w="12700" cmpd="sng">
            <a:solidFill>
              <a:srgbClr val="008F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ext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 descr="Description : MFBLEU-RV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9725" y="5953125"/>
            <a:ext cx="5397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5"/>
          <p:cNvCxnSpPr/>
          <p:nvPr/>
        </p:nvCxnSpPr>
        <p:spPr>
          <a:xfrm flipH="1">
            <a:off x="985838" y="949325"/>
            <a:ext cx="6129337" cy="0"/>
          </a:xfrm>
          <a:prstGeom prst="line">
            <a:avLst/>
          </a:prstGeom>
          <a:ln w="12700" cmpd="sng">
            <a:solidFill>
              <a:srgbClr val="008F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3600" y="326308"/>
            <a:ext cx="7813468" cy="687895"/>
          </a:xfrm>
        </p:spPr>
        <p:txBody>
          <a:bodyPr>
            <a:normAutofit/>
          </a:bodyPr>
          <a:lstStyle>
            <a:lvl1pPr algn="l">
              <a:defRPr sz="2800" b="1" i="0">
                <a:solidFill>
                  <a:srgbClr val="DF6421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4"/>
          </p:nvPr>
        </p:nvSpPr>
        <p:spPr>
          <a:xfrm>
            <a:off x="633413" y="1878535"/>
            <a:ext cx="7813675" cy="3959225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rgbClr val="DF6421"/>
              </a:buClr>
              <a:buSzTx/>
              <a:buFont typeface="Arial"/>
              <a:buChar char="•"/>
              <a:tabLst/>
              <a:defRPr sz="1800" baseline="0">
                <a:latin typeface="Arial"/>
                <a:cs typeface="Arial"/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 smtClean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5"/>
          </p:nvPr>
        </p:nvSpPr>
        <p:spPr>
          <a:xfrm>
            <a:off x="633413" y="1032427"/>
            <a:ext cx="6219825" cy="50323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  <a:p>
            <a:r>
              <a:rPr lang="fr-FR"/>
              <a:t>Page </a:t>
            </a:r>
            <a:fld id="{C0AC16CF-0D21-44F6-BE46-4DB7CAF97498}" type="slidenum">
              <a:rPr lang="fr-FR"/>
              <a:pPr/>
              <a:t>‹N°›</a:t>
            </a:fld>
            <a:endParaRPr lang="fr-FR">
              <a:solidFill>
                <a:srgbClr val="898989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RTTOV: A very fast RTM for satellite data assimilation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52488" y="157163"/>
            <a:ext cx="5576887" cy="9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512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52488" y="1262063"/>
            <a:ext cx="764698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33413" y="6384925"/>
            <a:ext cx="1231900" cy="25558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50000"/>
              </a:lnSpc>
              <a:defRPr sz="1000">
                <a:latin typeface="+mn-lt"/>
                <a:cs typeface="+mn-cs"/>
              </a:defRPr>
            </a:lvl1pPr>
          </a:lstStyle>
          <a:p>
            <a:endParaRPr lang="fr-FR"/>
          </a:p>
          <a:p>
            <a:r>
              <a:rPr lang="fr-FR"/>
              <a:t>Page </a:t>
            </a:r>
            <a:fld id="{9FC348D6-527E-4EF2-8AB5-5B93D99942ED}" type="slidenum">
              <a:rPr lang="fr-FR"/>
              <a:pPr/>
              <a:t>‹N°›</a:t>
            </a:fld>
            <a:endParaRPr lang="fr-FR">
              <a:solidFill>
                <a:srgbClr val="898989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63" y="6384925"/>
            <a:ext cx="5343525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fr-FR" smtClean="0"/>
              <a:t>RTTOV: A very fast RTM for satellite data assimilation</a:t>
            </a: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</p:sldLayoutIdLst>
  <p:hf sldNum="0"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8FBD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FBD"/>
          </a:solidFill>
          <a:latin typeface="Arial" charset="0"/>
          <a:ea typeface="ＭＳ Ｐゴシック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FBD"/>
          </a:solidFill>
          <a:latin typeface="Arial" charset="0"/>
          <a:ea typeface="ＭＳ Ｐゴシック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FBD"/>
          </a:solidFill>
          <a:latin typeface="Arial" charset="0"/>
          <a:ea typeface="ＭＳ Ｐゴシック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FBD"/>
          </a:solidFill>
          <a:latin typeface="Arial" charset="0"/>
          <a:ea typeface="ＭＳ Ｐゴシック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FBD"/>
          </a:solidFill>
          <a:latin typeface="Arial" charset="0"/>
          <a:ea typeface="ＭＳ Ｐゴシック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FBD"/>
          </a:solidFill>
          <a:latin typeface="Arial" charset="0"/>
          <a:ea typeface="ＭＳ Ｐゴシック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FBD"/>
          </a:solidFill>
          <a:latin typeface="Arial" charset="0"/>
          <a:ea typeface="ＭＳ Ｐゴシック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FBD"/>
          </a:solidFill>
          <a:latin typeface="Arial" charset="0"/>
          <a:ea typeface="ＭＳ Ｐゴシック" pitchFamily="3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008FBD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>
          <a:xfrm>
            <a:off x="183716" y="0"/>
            <a:ext cx="8880764" cy="992187"/>
          </a:xfrm>
        </p:spPr>
        <p:txBody>
          <a:bodyPr/>
          <a:lstStyle/>
          <a:p>
            <a:r>
              <a:rPr lang="fr-FR" sz="2300" dirty="0" smtClean="0">
                <a:latin typeface="Liberation Sans" pitchFamily="34" charset="0"/>
              </a:rPr>
              <a:t>Modélisation des nuages du visible à l’infrarouge dans RTTOV</a:t>
            </a:r>
            <a:endParaRPr lang="en-US" sz="2300" dirty="0" smtClean="0">
              <a:latin typeface="Liberation Sans" pitchFamily="34" charset="0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0" y="992187"/>
            <a:ext cx="9144000" cy="4525962"/>
          </a:xfrm>
        </p:spPr>
        <p:txBody>
          <a:bodyPr/>
          <a:lstStyle/>
          <a:p>
            <a:pPr marL="800100" lvl="1" indent="-342900">
              <a:buClr>
                <a:srgbClr val="008FBD"/>
              </a:buClr>
              <a:buNone/>
            </a:pPr>
            <a:r>
              <a:rPr lang="en-US" sz="1600" b="1" dirty="0" err="1" smtClean="0">
                <a:latin typeface="Liberation Sans" pitchFamily="34" charset="0"/>
              </a:rPr>
              <a:t>Jérôme</a:t>
            </a:r>
            <a:r>
              <a:rPr lang="en-US" sz="1600" b="1" dirty="0" smtClean="0">
                <a:latin typeface="Liberation Sans" pitchFamily="34" charset="0"/>
              </a:rPr>
              <a:t> </a:t>
            </a:r>
            <a:r>
              <a:rPr lang="en-US" sz="1600" b="1" dirty="0" err="1" smtClean="0">
                <a:latin typeface="Liberation Sans" pitchFamily="34" charset="0"/>
              </a:rPr>
              <a:t>Vidot</a:t>
            </a:r>
            <a:r>
              <a:rPr lang="en-US" sz="1600" b="1" dirty="0" smtClean="0">
                <a:latin typeface="Liberation Sans" pitchFamily="34" charset="0"/>
              </a:rPr>
              <a:t>, Pascal Brunel et </a:t>
            </a:r>
            <a:r>
              <a:rPr lang="en-US" sz="1600" b="1" dirty="0" err="1" smtClean="0">
                <a:latin typeface="Liberation Sans" pitchFamily="34" charset="0"/>
              </a:rPr>
              <a:t>tous</a:t>
            </a:r>
            <a:r>
              <a:rPr lang="en-US" sz="1600" b="1" dirty="0" smtClean="0">
                <a:latin typeface="Liberation Sans" pitchFamily="34" charset="0"/>
              </a:rPr>
              <a:t> les </a:t>
            </a:r>
            <a:r>
              <a:rPr lang="en-US" sz="1600" b="1" dirty="0" err="1" smtClean="0">
                <a:latin typeface="Liberation Sans" pitchFamily="34" charset="0"/>
              </a:rPr>
              <a:t>contributeurs</a:t>
            </a:r>
            <a:r>
              <a:rPr lang="en-US" sz="1600" b="1" dirty="0" smtClean="0">
                <a:latin typeface="Liberation Sans" pitchFamily="34" charset="0"/>
              </a:rPr>
              <a:t> au </a:t>
            </a:r>
            <a:r>
              <a:rPr lang="en-US" sz="1600" b="1" dirty="0" err="1" smtClean="0">
                <a:latin typeface="Liberation Sans" pitchFamily="34" charset="0"/>
              </a:rPr>
              <a:t>projet</a:t>
            </a:r>
            <a:r>
              <a:rPr lang="en-US" sz="1600" b="1" dirty="0" smtClean="0">
                <a:latin typeface="Liberation Sans" pitchFamily="34" charset="0"/>
              </a:rPr>
              <a:t> RTTOV</a:t>
            </a:r>
          </a:p>
          <a:p>
            <a:pPr marL="800100" lvl="1" indent="-342900">
              <a:buClr>
                <a:srgbClr val="008FBD"/>
              </a:buClr>
              <a:buNone/>
            </a:pPr>
            <a:r>
              <a:rPr lang="en-US" sz="1400" b="1" dirty="0" smtClean="0">
                <a:latin typeface="Liberation Sans" pitchFamily="34" charset="0"/>
              </a:rPr>
              <a:t>CMS, </a:t>
            </a:r>
            <a:r>
              <a:rPr lang="en-US" sz="1400" b="1" dirty="0" err="1" smtClean="0">
                <a:latin typeface="Liberation Sans" pitchFamily="34" charset="0"/>
              </a:rPr>
              <a:t>Lannion</a:t>
            </a:r>
            <a:endParaRPr lang="en-US" sz="1400" b="1" dirty="0" smtClean="0"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None/>
            </a:pPr>
            <a:endParaRPr lang="en-US" sz="800" b="1" dirty="0" smtClean="0"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None/>
            </a:pPr>
            <a:r>
              <a:rPr lang="en-US" sz="1400" dirty="0" smtClean="0">
                <a:latin typeface="Liberation Sans" pitchFamily="34" charset="0"/>
              </a:rPr>
              <a:t>La simulation des radiances </a:t>
            </a:r>
            <a:r>
              <a:rPr lang="en-US" sz="1400" dirty="0" err="1" smtClean="0">
                <a:latin typeface="Liberation Sans" pitchFamily="34" charset="0"/>
              </a:rPr>
              <a:t>nuageuses</a:t>
            </a:r>
            <a:r>
              <a:rPr lang="en-US" sz="1400" dirty="0" smtClean="0">
                <a:latin typeface="Liberation Sans" pitchFamily="34" charset="0"/>
              </a:rPr>
              <a:t> TOA et des </a:t>
            </a:r>
            <a:r>
              <a:rPr lang="en-US" sz="1400" dirty="0" err="1" smtClean="0">
                <a:latin typeface="Liberation Sans" pitchFamily="34" charset="0"/>
              </a:rPr>
              <a:t>jacobiens</a:t>
            </a:r>
            <a:r>
              <a:rPr lang="en-US" sz="1400" dirty="0" smtClean="0">
                <a:latin typeface="Liberation Sans" pitchFamily="34" charset="0"/>
              </a:rPr>
              <a:t> </a:t>
            </a:r>
            <a:r>
              <a:rPr lang="en-US" sz="1400" dirty="0" err="1" smtClean="0">
                <a:latin typeface="Liberation Sans" pitchFamily="34" charset="0"/>
              </a:rPr>
              <a:t>comporte</a:t>
            </a:r>
            <a:r>
              <a:rPr lang="en-US" sz="1400" dirty="0" smtClean="0">
                <a:latin typeface="Liberation Sans" pitchFamily="34" charset="0"/>
              </a:rPr>
              <a:t> 3 parties:</a:t>
            </a:r>
          </a:p>
          <a:p>
            <a:pPr marL="800100" lvl="1" indent="-342900">
              <a:buClr>
                <a:srgbClr val="008FBD"/>
              </a:buClr>
            </a:pPr>
            <a:r>
              <a:rPr lang="en-US" sz="1400" dirty="0" err="1" smtClean="0">
                <a:latin typeface="Liberation Sans" pitchFamily="34" charset="0"/>
              </a:rPr>
              <a:t>Une</a:t>
            </a:r>
            <a:r>
              <a:rPr lang="en-US" sz="1400" dirty="0" smtClean="0">
                <a:latin typeface="Liberation Sans" pitchFamily="34" charset="0"/>
              </a:rPr>
              <a:t> approximation de la diffusion </a:t>
            </a:r>
            <a:r>
              <a:rPr lang="en-US" sz="1400" dirty="0" err="1" smtClean="0">
                <a:latin typeface="Liberation Sans" pitchFamily="34" charset="0"/>
              </a:rPr>
              <a:t>dans</a:t>
            </a:r>
            <a:r>
              <a:rPr lang="en-US" sz="1400" dirty="0" smtClean="0">
                <a:latin typeface="Liberation Sans" pitchFamily="34" charset="0"/>
              </a:rPr>
              <a:t> </a:t>
            </a:r>
            <a:r>
              <a:rPr lang="en-US" sz="1400" dirty="0" err="1" smtClean="0">
                <a:latin typeface="Liberation Sans" pitchFamily="34" charset="0"/>
              </a:rPr>
              <a:t>l’infrarouge</a:t>
            </a:r>
            <a:r>
              <a:rPr lang="en-US" sz="1400" dirty="0" smtClean="0">
                <a:latin typeface="Liberation Sans" pitchFamily="34" charset="0"/>
              </a:rPr>
              <a:t> et </a:t>
            </a:r>
            <a:r>
              <a:rPr lang="en-US" sz="1400" dirty="0" err="1" smtClean="0">
                <a:latin typeface="Liberation Sans" pitchFamily="34" charset="0"/>
              </a:rPr>
              <a:t>une</a:t>
            </a:r>
            <a:r>
              <a:rPr lang="en-US" sz="1400" dirty="0" smtClean="0">
                <a:latin typeface="Liberation Sans" pitchFamily="34" charset="0"/>
              </a:rPr>
              <a:t> diffusion </a:t>
            </a:r>
            <a:r>
              <a:rPr lang="en-US" sz="1400" dirty="0" err="1" smtClean="0">
                <a:latin typeface="Liberation Sans" pitchFamily="34" charset="0"/>
              </a:rPr>
              <a:t>complète</a:t>
            </a:r>
            <a:r>
              <a:rPr lang="en-US" sz="1400" dirty="0" smtClean="0">
                <a:latin typeface="Liberation Sans" pitchFamily="34" charset="0"/>
              </a:rPr>
              <a:t> </a:t>
            </a:r>
            <a:r>
              <a:rPr lang="en-US" sz="1400" dirty="0" err="1" smtClean="0">
                <a:latin typeface="Liberation Sans" pitchFamily="34" charset="0"/>
              </a:rPr>
              <a:t>dans</a:t>
            </a:r>
            <a:r>
              <a:rPr lang="en-US" sz="1400" dirty="0" smtClean="0">
                <a:latin typeface="Liberation Sans" pitchFamily="34" charset="0"/>
              </a:rPr>
              <a:t> le visible</a:t>
            </a:r>
          </a:p>
          <a:p>
            <a:pPr marL="800100" lvl="1" indent="-342900">
              <a:buClr>
                <a:srgbClr val="008FBD"/>
              </a:buClr>
            </a:pPr>
            <a:r>
              <a:rPr lang="en-US" sz="1400" dirty="0" smtClean="0">
                <a:latin typeface="Liberation Sans" pitchFamily="34" charset="0"/>
              </a:rPr>
              <a:t>Des </a:t>
            </a:r>
            <a:r>
              <a:rPr lang="en-US" sz="1400" dirty="0" err="1" smtClean="0">
                <a:latin typeface="Liberation Sans" pitchFamily="34" charset="0"/>
              </a:rPr>
              <a:t>paramétrisations</a:t>
            </a:r>
            <a:r>
              <a:rPr lang="en-US" sz="1400" dirty="0" smtClean="0">
                <a:latin typeface="Liberation Sans" pitchFamily="34" charset="0"/>
              </a:rPr>
              <a:t> des </a:t>
            </a:r>
            <a:r>
              <a:rPr lang="en-US" sz="1400" dirty="0" err="1" smtClean="0">
                <a:latin typeface="Liberation Sans" pitchFamily="34" charset="0"/>
              </a:rPr>
              <a:t>propriétés</a:t>
            </a:r>
            <a:r>
              <a:rPr lang="en-US" sz="1400" dirty="0" smtClean="0">
                <a:latin typeface="Liberation Sans" pitchFamily="34" charset="0"/>
              </a:rPr>
              <a:t> </a:t>
            </a:r>
            <a:r>
              <a:rPr lang="en-US" sz="1400" dirty="0" err="1" smtClean="0">
                <a:latin typeface="Liberation Sans" pitchFamily="34" charset="0"/>
              </a:rPr>
              <a:t>optiques</a:t>
            </a:r>
            <a:r>
              <a:rPr lang="en-US" sz="1400" dirty="0" smtClean="0">
                <a:latin typeface="Liberation Sans" pitchFamily="34" charset="0"/>
              </a:rPr>
              <a:t> des </a:t>
            </a:r>
            <a:r>
              <a:rPr lang="en-US" sz="1400" dirty="0" err="1" smtClean="0">
                <a:latin typeface="Liberation Sans" pitchFamily="34" charset="0"/>
              </a:rPr>
              <a:t>nuages</a:t>
            </a:r>
            <a:r>
              <a:rPr lang="en-US" sz="1400" dirty="0" smtClean="0">
                <a:latin typeface="Liberation Sans" pitchFamily="34" charset="0"/>
              </a:rPr>
              <a:t> (</a:t>
            </a:r>
            <a:r>
              <a:rPr lang="en-US" sz="1400" dirty="0" err="1" smtClean="0">
                <a:latin typeface="Liberation Sans" pitchFamily="34" charset="0"/>
              </a:rPr>
              <a:t>liquide</a:t>
            </a:r>
            <a:r>
              <a:rPr lang="en-US" sz="1400" dirty="0" smtClean="0">
                <a:latin typeface="Liberation Sans" pitchFamily="34" charset="0"/>
              </a:rPr>
              <a:t> et glace)</a:t>
            </a:r>
          </a:p>
          <a:p>
            <a:pPr marL="800100" lvl="1" indent="-342900">
              <a:buClr>
                <a:srgbClr val="008FBD"/>
              </a:buClr>
            </a:pPr>
            <a:r>
              <a:rPr lang="en-US" sz="1400" dirty="0" err="1" smtClean="0">
                <a:latin typeface="Liberation Sans" pitchFamily="34" charset="0"/>
              </a:rPr>
              <a:t>Une</a:t>
            </a:r>
            <a:r>
              <a:rPr lang="en-US" sz="1400" dirty="0" smtClean="0">
                <a:latin typeface="Liberation Sans" pitchFamily="34" charset="0"/>
              </a:rPr>
              <a:t> </a:t>
            </a:r>
            <a:r>
              <a:rPr lang="en-US" sz="1400" dirty="0" err="1" smtClean="0">
                <a:latin typeface="Liberation Sans" pitchFamily="34" charset="0"/>
              </a:rPr>
              <a:t>méthode</a:t>
            </a:r>
            <a:r>
              <a:rPr lang="en-US" sz="1400" dirty="0" smtClean="0">
                <a:latin typeface="Liberation Sans" pitchFamily="34" charset="0"/>
              </a:rPr>
              <a:t> de </a:t>
            </a:r>
            <a:r>
              <a:rPr lang="en-US" sz="1400" dirty="0" err="1" smtClean="0">
                <a:latin typeface="Liberation Sans" pitchFamily="34" charset="0"/>
              </a:rPr>
              <a:t>recouvrement</a:t>
            </a:r>
            <a:r>
              <a:rPr lang="en-US" sz="1400" dirty="0" smtClean="0">
                <a:latin typeface="Liberation Sans" pitchFamily="34" charset="0"/>
              </a:rPr>
              <a:t> </a:t>
            </a:r>
            <a:r>
              <a:rPr lang="en-US" sz="1400" dirty="0" err="1" smtClean="0">
                <a:latin typeface="Liberation Sans" pitchFamily="34" charset="0"/>
              </a:rPr>
              <a:t>nuageux</a:t>
            </a:r>
            <a:endParaRPr lang="en-US" sz="1400" dirty="0" smtClean="0"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800100" lvl="1" indent="-342900">
              <a:buClr>
                <a:srgbClr val="008FBD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1257300" lvl="2" indent="-342900">
              <a:buFont typeface="Webdings" pitchFamily="18" charset="2"/>
              <a:buChar char="0"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1714500" lvl="3" indent="-342900">
              <a:buNone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1714500" lvl="3" indent="-342900">
              <a:buNone/>
            </a:pPr>
            <a:r>
              <a:rPr lang="en-US" sz="1400" dirty="0" smtClean="0">
                <a:solidFill>
                  <a:prstClr val="black"/>
                </a:solidFill>
                <a:latin typeface="Liberation Sans" pitchFamily="34" charset="0"/>
              </a:rPr>
              <a:t>	</a:t>
            </a: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1714500" lvl="3" indent="-342900">
              <a:buNone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1714500" lvl="3" indent="-342900">
              <a:buNone/>
            </a:pPr>
            <a:endParaRPr lang="en-US" sz="1600" dirty="0" smtClean="0">
              <a:solidFill>
                <a:prstClr val="black"/>
              </a:solidFill>
              <a:latin typeface="Liberation Sans" pitchFamily="34" charset="0"/>
            </a:endParaRPr>
          </a:p>
          <a:p>
            <a:pPr marL="1714500" lvl="3" indent="-342900">
              <a:buFont typeface="Webdings" pitchFamily="18" charset="2"/>
              <a:buNone/>
            </a:pPr>
            <a:endParaRPr lang="en-US" dirty="0" smtClean="0">
              <a:latin typeface="Liberation Sans" pitchFamily="34" charset="0"/>
            </a:endParaRPr>
          </a:p>
          <a:p>
            <a:pPr marL="800100" lvl="1" indent="-342900">
              <a:buFont typeface="Wingdings" pitchFamily="2" charset="2"/>
              <a:buChar char="q"/>
            </a:pPr>
            <a:endParaRPr lang="en-US" b="1" dirty="0" smtClean="0">
              <a:latin typeface="Liberation Sans" pitchFamily="34" charset="0"/>
            </a:endParaRPr>
          </a:p>
          <a:p>
            <a:endParaRPr lang="en-US" dirty="0" smtClean="0">
              <a:latin typeface="Liberation Sans" pitchFamily="34" charset="0"/>
            </a:endParaRPr>
          </a:p>
          <a:p>
            <a:endParaRPr lang="en-US" dirty="0" smtClean="0">
              <a:latin typeface="Liberation Sans" pitchFamily="34" charset="0"/>
            </a:endParaRPr>
          </a:p>
          <a:p>
            <a:endParaRPr lang="en-US" dirty="0" smtClean="0">
              <a:latin typeface="Liberation Sans" pitchFamily="34" charset="0"/>
            </a:endParaRPr>
          </a:p>
        </p:txBody>
      </p:sp>
      <p:pic>
        <p:nvPicPr>
          <p:cNvPr id="8" name="Image 7" descr="sim_arpege.gif"/>
          <p:cNvPicPr>
            <a:picLocks noChangeAspect="1"/>
          </p:cNvPicPr>
          <p:nvPr/>
        </p:nvPicPr>
        <p:blipFill>
          <a:blip r:embed="rId3"/>
          <a:srcRect l="2273" t="14696" r="68939" b="8264"/>
          <a:stretch>
            <a:fillRect/>
          </a:stretch>
        </p:blipFill>
        <p:spPr>
          <a:xfrm>
            <a:off x="193964" y="3379612"/>
            <a:ext cx="3138879" cy="2463994"/>
          </a:xfrm>
          <a:prstGeom prst="rect">
            <a:avLst/>
          </a:prstGeom>
        </p:spPr>
      </p:pic>
      <p:pic>
        <p:nvPicPr>
          <p:cNvPr id="7" name="Image 6" descr="sim_arpege.gif"/>
          <p:cNvPicPr>
            <a:picLocks noChangeAspect="1"/>
          </p:cNvPicPr>
          <p:nvPr/>
        </p:nvPicPr>
        <p:blipFill>
          <a:blip r:embed="rId3"/>
          <a:srcRect l="35758" t="14256" r="41515" b="6107"/>
          <a:stretch>
            <a:fillRect/>
          </a:stretch>
        </p:blipFill>
        <p:spPr>
          <a:xfrm>
            <a:off x="3332843" y="3379612"/>
            <a:ext cx="2454823" cy="2523216"/>
          </a:xfrm>
          <a:prstGeom prst="rect">
            <a:avLst/>
          </a:prstGeom>
        </p:spPr>
      </p:pic>
      <p:pic>
        <p:nvPicPr>
          <p:cNvPr id="10" name="Image 9" descr="sim_arpege.gif"/>
          <p:cNvPicPr>
            <a:picLocks noChangeAspect="1"/>
          </p:cNvPicPr>
          <p:nvPr/>
        </p:nvPicPr>
        <p:blipFill>
          <a:blip r:embed="rId3"/>
          <a:srcRect l="69091" t="14331" r="8030" b="7673"/>
          <a:stretch>
            <a:fillRect/>
          </a:stretch>
        </p:blipFill>
        <p:spPr>
          <a:xfrm>
            <a:off x="6206837" y="3379612"/>
            <a:ext cx="2471241" cy="2471222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12618" y="2794837"/>
            <a:ext cx="1850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Observations</a:t>
            </a:r>
            <a:endParaRPr lang="en-US" sz="1600" dirty="0" smtClean="0"/>
          </a:p>
          <a:p>
            <a:pPr algn="ctr"/>
            <a:r>
              <a:rPr lang="en-US" sz="1600" dirty="0" smtClean="0"/>
              <a:t>SEVIRI 10.8 microns</a:t>
            </a:r>
            <a:endParaRPr lang="en-US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505200" y="2794837"/>
            <a:ext cx="3089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Simulations </a:t>
            </a:r>
            <a:r>
              <a:rPr lang="en-US" sz="1600" dirty="0" smtClean="0"/>
              <a:t>ARPEGE </a:t>
            </a:r>
          </a:p>
          <a:p>
            <a:r>
              <a:rPr lang="en-US" sz="1600" dirty="0" smtClean="0"/>
              <a:t>+ RTTOV </a:t>
            </a:r>
            <a:r>
              <a:rPr lang="en-US" sz="1600" dirty="0" smtClean="0"/>
              <a:t>(glace W98)</a:t>
            </a:r>
            <a:endParaRPr lang="en-US" sz="1600" dirty="0"/>
          </a:p>
        </p:txBody>
      </p:sp>
      <p:sp>
        <p:nvSpPr>
          <p:cNvPr id="13" name="ZoneTexte 12"/>
          <p:cNvSpPr txBox="1"/>
          <p:nvPr/>
        </p:nvSpPr>
        <p:spPr>
          <a:xfrm>
            <a:off x="6234256" y="2794837"/>
            <a:ext cx="244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Simulations </a:t>
            </a:r>
            <a:r>
              <a:rPr lang="en-US" sz="1600" dirty="0" smtClean="0"/>
              <a:t>ARPEGE +RTTOV </a:t>
            </a:r>
            <a:r>
              <a:rPr lang="en-US" sz="1600" dirty="0" smtClean="0"/>
              <a:t>(glace </a:t>
            </a:r>
            <a:r>
              <a:rPr lang="en-US" sz="1600" dirty="0" err="1" smtClean="0"/>
              <a:t>Baran</a:t>
            </a:r>
            <a:r>
              <a:rPr lang="en-US" sz="1600" dirty="0" smtClean="0"/>
              <a:t>)  </a:t>
            </a:r>
            <a:endParaRPr lang="en-US" sz="1600" dirty="0"/>
          </a:p>
        </p:txBody>
      </p:sp>
      <p:pic>
        <p:nvPicPr>
          <p:cNvPr id="15" name="Image 14" descr="ecmwf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079" y="5985741"/>
            <a:ext cx="2528489" cy="455128"/>
          </a:xfrm>
          <a:prstGeom prst="rect">
            <a:avLst/>
          </a:prstGeom>
        </p:spPr>
      </p:pic>
      <p:pic>
        <p:nvPicPr>
          <p:cNvPr id="16" name="Image 15" descr="met_office_log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404" y="5949563"/>
            <a:ext cx="605409" cy="553403"/>
          </a:xfrm>
          <a:prstGeom prst="rect">
            <a:avLst/>
          </a:prstGeom>
        </p:spPr>
      </p:pic>
      <p:pic>
        <p:nvPicPr>
          <p:cNvPr id="17" name="Image 16" descr="tn_nwp_saf@t~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6640" y="777362"/>
            <a:ext cx="1051438" cy="1051438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692728" y="5847241"/>
            <a:ext cx="2161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(J.-M. Piriou, CNRM)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lk_Vidot_IRS_2016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MF-pré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Talk_Vidot_IRS_2016</Template>
  <TotalTime>8339</TotalTime>
  <Words>97</Words>
  <Application>Microsoft Office PowerPoint</Application>
  <PresentationFormat>Affichage à l'écran (4:3)</PresentationFormat>
  <Paragraphs>31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Talk_Vidot_IRS_2016</vt:lpstr>
      <vt:lpstr>Modélisation des nuages du visible à l’infrarouge dans RTTOV</vt:lpstr>
    </vt:vector>
  </TitlesOfParts>
  <Company>METEO FRANCE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RTTOV: A very fast RTM for satellite data assimilation and many applications</dc:title>
  <dc:creator>vidotj</dc:creator>
  <cp:lastModifiedBy>vidotj</cp:lastModifiedBy>
  <cp:revision>248</cp:revision>
  <cp:lastPrinted>2015-09-04T08:18:57Z</cp:lastPrinted>
  <dcterms:created xsi:type="dcterms:W3CDTF">2016-04-04T13:41:02Z</dcterms:created>
  <dcterms:modified xsi:type="dcterms:W3CDTF">2018-02-13T06:32:50Z</dcterms:modified>
</cp:coreProperties>
</file>